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278" r:id="rId3"/>
    <p:sldId id="285" r:id="rId4"/>
    <p:sldId id="279" r:id="rId5"/>
    <p:sldId id="280" r:id="rId6"/>
    <p:sldId id="281" r:id="rId7"/>
    <p:sldId id="282" r:id="rId8"/>
    <p:sldId id="283" r:id="rId9"/>
    <p:sldId id="286" r:id="rId10"/>
    <p:sldId id="284" r:id="rId11"/>
  </p:sldIdLst>
  <p:sldSz cx="12192000" cy="6858000"/>
  <p:notesSz cx="6858000" cy="9144000"/>
  <p:embeddedFontLst>
    <p:embeddedFont>
      <p:font typeface="Arial Unicode MS" panose="020B0604020202020204" pitchFamily="34" charset="-128"/>
      <p:regular r:id="rId14"/>
    </p:embeddedFont>
    <p:embeddedFont>
      <p:font typeface="Montserrat Black" panose="020B0604020202020204" charset="-52"/>
      <p:bold r:id="rId15"/>
      <p:boldItalic r:id="rId16"/>
    </p:embeddedFont>
    <p:embeddedFont>
      <p:font typeface="Montserrat Light" panose="020B0604020202020204" charset="-52"/>
      <p:regular r:id="rId17"/>
      <p:italic r:id="rId18"/>
    </p:embeddedFont>
    <p:embeddedFont>
      <p:font typeface="맑은 고딕" panose="020B0503020000020004" pitchFamily="34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DDA7"/>
    <a:srgbClr val="507AFF"/>
    <a:srgbClr val="B3C9FF"/>
    <a:srgbClr val="001E68"/>
    <a:srgbClr val="D4F9E1"/>
    <a:srgbClr val="F3FDFF"/>
    <a:srgbClr val="0070A7"/>
    <a:srgbClr val="9AE2DF"/>
    <a:srgbClr val="B3E2C0"/>
    <a:srgbClr val="6EB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xmlns="" id="{04AD42FD-8A57-410A-81B8-CA36843CBF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73900" y="757079"/>
            <a:ext cx="4310390" cy="534384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5586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xmlns="" id="{06FEECDE-7A7F-46ED-A193-804143A69E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2137" y="1498600"/>
            <a:ext cx="2742124" cy="33527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xmlns="" id="{B00A4001-BA9E-4702-BFE9-DEDC086A26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24668" y="1498600"/>
            <a:ext cx="2742124" cy="33527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xmlns="" id="{A506903C-7B7C-4D35-95C2-3FECAEF42A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77198" y="1498600"/>
            <a:ext cx="2742124" cy="33527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5045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xmlns="" id="{0794964C-9442-4BB3-B93E-0C9901CEE8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400" y="3320862"/>
            <a:ext cx="10753200" cy="28171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2040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1">
            <a:extLst>
              <a:ext uri="{FF2B5EF4-FFF2-40B4-BE49-F238E27FC236}">
                <a16:creationId xmlns:a16="http://schemas.microsoft.com/office/drawing/2014/main" xmlns="" id="{FE1F76BE-5C0E-414F-BCA8-750DDAA3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2792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xmlns="" id="{82E191D1-D4F9-4E6A-BC1B-C396EC9656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2401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8">
            <a:extLst>
              <a:ext uri="{FF2B5EF4-FFF2-40B4-BE49-F238E27FC236}">
                <a16:creationId xmlns:a16="http://schemas.microsoft.com/office/drawing/2014/main" xmlns="" id="{7DFCFC21-0084-4C5C-B54A-732E87C4B8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0763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18" Type="http://schemas.openxmlformats.org/officeDocument/2006/relationships/image" Target="../media/image8.sv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24" Type="http://schemas.openxmlformats.org/officeDocument/2006/relationships/image" Target="../media/image14.sv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23" Type="http://schemas.openxmlformats.org/officeDocument/2006/relationships/image" Target="../media/image7.png"/><Relationship Id="rId10" Type="http://schemas.openxmlformats.org/officeDocument/2006/relationships/theme" Target="../theme/theme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svg"/><Relationship Id="rId22" Type="http://schemas.openxmlformats.org/officeDocument/2006/relationships/image" Target="../media/image1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래픽 63">
            <a:extLst>
              <a:ext uri="{FF2B5EF4-FFF2-40B4-BE49-F238E27FC236}">
                <a16:creationId xmlns:a16="http://schemas.microsoft.com/office/drawing/2014/main" xmlns="" id="{FBEB23C3-1DB2-4CEC-AAFD-1ECEC2904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520" b="571"/>
          <a:stretch/>
        </p:blipFill>
        <p:spPr>
          <a:xfrm>
            <a:off x="9009473" y="1802226"/>
            <a:ext cx="3182525" cy="505577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1AE06017-C891-475F-882F-1BD83E7211CB}"/>
              </a:ext>
            </a:extLst>
          </p:cNvPr>
          <p:cNvSpPr/>
          <p:nvPr userDrawn="1"/>
        </p:nvSpPr>
        <p:spPr>
          <a:xfrm>
            <a:off x="7065485" y="5805713"/>
            <a:ext cx="5126514" cy="1066800"/>
          </a:xfrm>
          <a:prstGeom prst="rect">
            <a:avLst/>
          </a:prstGeom>
          <a:solidFill>
            <a:srgbClr val="2FDDA7"/>
          </a:solidFill>
          <a:ln w="9525" cap="flat">
            <a:noFill/>
            <a:prstDash val="solid"/>
            <a:miter/>
          </a:ln>
        </p:spPr>
        <p:txBody>
          <a:bodyPr lIns="72000" tIns="36000" rIns="72000" bIns="36000" rtlCol="0" anchor="ctr"/>
          <a:lstStyle/>
          <a:p>
            <a:pPr algn="ctr"/>
            <a:endParaRPr lang="ko-KR" altLang="en-US" sz="2400" dirty="0">
              <a:solidFill>
                <a:srgbClr val="F3F3E9"/>
              </a:solidFill>
              <a:latin typeface="+mj-lt"/>
            </a:endParaRPr>
          </a:p>
        </p:txBody>
      </p:sp>
      <p:pic>
        <p:nvPicPr>
          <p:cNvPr id="65" name="그래픽 64">
            <a:extLst>
              <a:ext uri="{FF2B5EF4-FFF2-40B4-BE49-F238E27FC236}">
                <a16:creationId xmlns:a16="http://schemas.microsoft.com/office/drawing/2014/main" xmlns="" id="{486BED71-80BF-47F8-BBBF-0F4FB8378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22740"/>
          <a:stretch/>
        </p:blipFill>
        <p:spPr>
          <a:xfrm>
            <a:off x="11458480" y="2782261"/>
            <a:ext cx="733520" cy="2744052"/>
          </a:xfrm>
          <a:prstGeom prst="rect">
            <a:avLst/>
          </a:prstGeom>
        </p:spPr>
      </p:pic>
      <p:pic>
        <p:nvPicPr>
          <p:cNvPr id="66" name="그래픽 65">
            <a:extLst>
              <a:ext uri="{FF2B5EF4-FFF2-40B4-BE49-F238E27FC236}">
                <a16:creationId xmlns:a16="http://schemas.microsoft.com/office/drawing/2014/main" xmlns="" id="{3D6E2968-0A5D-43BB-810B-B9CE6D806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27919" t="35871"/>
          <a:stretch/>
        </p:blipFill>
        <p:spPr>
          <a:xfrm flipH="1" flipV="1">
            <a:off x="10596557" y="5972709"/>
            <a:ext cx="1056042" cy="899803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xmlns="" id="{0A3C591C-B1B6-4467-8D63-87D3A4C0BE9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flipV="1">
            <a:off x="9712879" y="6531075"/>
            <a:ext cx="1038225" cy="142875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xmlns="" id="{EABFCC81-5E62-4598-BD0B-322B98D9A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9582" b="20052"/>
          <a:stretch/>
        </p:blipFill>
        <p:spPr>
          <a:xfrm flipH="1">
            <a:off x="3636106" y="4865868"/>
            <a:ext cx="4190650" cy="2006645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xmlns="" id="{F748E67B-F3CF-4C08-A05B-ADC5AC88EF99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 flipH="1" flipV="1">
            <a:off x="160222" y="6405649"/>
            <a:ext cx="1177245" cy="393727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xmlns="" id="{28F9C0DC-1D57-4B43-8E1F-04DEBAD1DB70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 rot="5400000" flipH="1" flipV="1">
            <a:off x="2636083" y="6008495"/>
            <a:ext cx="465012" cy="93314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E17D6314-F294-47F3-BEA8-1B8EC945977C}"/>
              </a:ext>
            </a:extLst>
          </p:cNvPr>
          <p:cNvSpPr/>
          <p:nvPr userDrawn="1"/>
        </p:nvSpPr>
        <p:spPr>
          <a:xfrm flipH="1" flipV="1">
            <a:off x="1" y="0"/>
            <a:ext cx="5126514" cy="1066800"/>
          </a:xfrm>
          <a:prstGeom prst="rect">
            <a:avLst/>
          </a:prstGeom>
          <a:solidFill>
            <a:srgbClr val="2FDDA7"/>
          </a:solidFill>
          <a:ln w="9525" cap="flat">
            <a:noFill/>
            <a:prstDash val="solid"/>
            <a:miter/>
          </a:ln>
        </p:spPr>
        <p:txBody>
          <a:bodyPr lIns="72000" tIns="36000" rIns="72000" bIns="36000" rtlCol="0" anchor="ctr"/>
          <a:lstStyle/>
          <a:p>
            <a:pPr algn="ctr"/>
            <a:endParaRPr lang="ko-KR" altLang="en-US" sz="2400" dirty="0">
              <a:solidFill>
                <a:srgbClr val="F3F3E9"/>
              </a:solidFill>
              <a:latin typeface="+mj-lt"/>
            </a:endParaRPr>
          </a:p>
        </p:txBody>
      </p:sp>
      <p:pic>
        <p:nvPicPr>
          <p:cNvPr id="55" name="그래픽 54">
            <a:extLst>
              <a:ext uri="{FF2B5EF4-FFF2-40B4-BE49-F238E27FC236}">
                <a16:creationId xmlns:a16="http://schemas.microsoft.com/office/drawing/2014/main" xmlns="" id="{09FF4D57-5F52-4A0F-BD12-5ABE0C370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520" b="571"/>
          <a:stretch/>
        </p:blipFill>
        <p:spPr>
          <a:xfrm flipH="1" flipV="1">
            <a:off x="2" y="0"/>
            <a:ext cx="3182525" cy="5055773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xmlns="" id="{C634F87A-77DC-446B-8117-66353A654C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22740"/>
          <a:stretch/>
        </p:blipFill>
        <p:spPr>
          <a:xfrm flipH="1" flipV="1">
            <a:off x="0" y="1346200"/>
            <a:ext cx="733520" cy="2744052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xmlns="" id="{AB41DD41-96A6-43C0-8E38-8A7038E71B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27919" t="35871"/>
          <a:stretch/>
        </p:blipFill>
        <p:spPr>
          <a:xfrm>
            <a:off x="539401" y="1"/>
            <a:ext cx="1056042" cy="899803"/>
          </a:xfrm>
          <a:prstGeom prst="rect">
            <a:avLst/>
          </a:prstGeom>
        </p:spPr>
      </p:pic>
      <p:pic>
        <p:nvPicPr>
          <p:cNvPr id="58" name="그래픽 57">
            <a:extLst>
              <a:ext uri="{FF2B5EF4-FFF2-40B4-BE49-F238E27FC236}">
                <a16:creationId xmlns:a16="http://schemas.microsoft.com/office/drawing/2014/main" xmlns="" id="{5E9E7FCF-C3FB-45E0-9070-2C0DE7D5B62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flipH="1">
            <a:off x="1440896" y="198563"/>
            <a:ext cx="1038225" cy="142875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xmlns="" id="{18BA282F-228A-4B08-8EBF-AD5B3E6192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9582" b="20052"/>
          <a:stretch/>
        </p:blipFill>
        <p:spPr>
          <a:xfrm flipV="1">
            <a:off x="4365244" y="0"/>
            <a:ext cx="4190650" cy="2006645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xmlns="" id="{962E71D6-A37C-42AA-8DA9-B30BDFF8194E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10854533" y="73137"/>
            <a:ext cx="1177245" cy="393727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xmlns="" id="{23A39DBA-1725-4992-A6B9-4976A465094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 rot="5400000">
            <a:off x="9090905" y="-69127"/>
            <a:ext cx="465012" cy="93314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594FC69-F8F6-475B-B4CB-278A6576C50C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2" r:id="rId8"/>
    <p:sldLayoutId id="2147483664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FFFBEE1-083C-4223-BD05-8B41B8C984F8}"/>
              </a:ext>
            </a:extLst>
          </p:cNvPr>
          <p:cNvSpPr txBox="1"/>
          <p:nvPr/>
        </p:nvSpPr>
        <p:spPr>
          <a:xfrm>
            <a:off x="638872" y="1023520"/>
            <a:ext cx="111462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4000" dirty="0" smtClean="0">
                <a:solidFill>
                  <a:srgbClr val="507AFF"/>
                </a:solidFill>
                <a:latin typeface="+mj-lt"/>
                <a:cs typeface="Arial" panose="020B0604020202020204" pitchFamily="34" charset="0"/>
              </a:rPr>
              <a:t>Разработка программного приложения «Выбор города для посещения»</a:t>
            </a:r>
            <a:endParaRPr lang="ko-KR" altLang="en-US" sz="4000" dirty="0">
              <a:solidFill>
                <a:srgbClr val="507AFF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0079159-4885-4E02-B002-F81080A0296A}"/>
              </a:ext>
            </a:extLst>
          </p:cNvPr>
          <p:cNvSpPr txBox="1"/>
          <p:nvPr/>
        </p:nvSpPr>
        <p:spPr>
          <a:xfrm>
            <a:off x="785649" y="4832870"/>
            <a:ext cx="5867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000" dirty="0" smtClean="0">
                <a:cs typeface="Arial" panose="020B0604020202020204" pitchFamily="34" charset="0"/>
              </a:rPr>
              <a:t>Автор – Студент 121 – </a:t>
            </a:r>
            <a:r>
              <a:rPr lang="ru-RU" altLang="ko-KR" sz="2000" dirty="0" err="1" smtClean="0">
                <a:cs typeface="Arial" panose="020B0604020202020204" pitchFamily="34" charset="0"/>
              </a:rPr>
              <a:t>ПИо</a:t>
            </a:r>
            <a:r>
              <a:rPr lang="ru-RU" altLang="ko-KR" sz="2000" dirty="0" smtClean="0">
                <a:cs typeface="Arial" panose="020B0604020202020204" pitchFamily="34" charset="0"/>
              </a:rPr>
              <a:t> гр. </a:t>
            </a:r>
            <a:r>
              <a:rPr lang="ru-RU" sz="2000" dirty="0" smtClean="0"/>
              <a:t>Гончаров И.В.</a:t>
            </a:r>
            <a:endParaRPr lang="ru-RU" altLang="ko-KR" sz="2000" dirty="0">
              <a:cs typeface="Arial" panose="020B0604020202020204" pitchFamily="34" charset="0"/>
            </a:endParaRPr>
          </a:p>
          <a:p>
            <a:r>
              <a:rPr lang="ru-RU" altLang="ko-KR" sz="2000" dirty="0" smtClean="0">
                <a:cs typeface="Arial" panose="020B0604020202020204" pitchFamily="34" charset="0"/>
              </a:rPr>
              <a:t>Руководитель - </a:t>
            </a:r>
            <a:r>
              <a:rPr lang="ru-RU" sz="2000" dirty="0" err="1"/>
              <a:t>Бабикова</a:t>
            </a:r>
            <a:r>
              <a:rPr lang="ru-RU" sz="2000" dirty="0"/>
              <a:t> </a:t>
            </a:r>
            <a:r>
              <a:rPr lang="ru-RU" sz="2000" dirty="0" smtClean="0"/>
              <a:t>Н.Н.</a:t>
            </a:r>
            <a:endParaRPr lang="ko-KR" altLang="en-US" sz="2000" dirty="0"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E526C0F-D70D-4B88-AD7F-D4B643D1C7B9}"/>
              </a:ext>
            </a:extLst>
          </p:cNvPr>
          <p:cNvSpPr txBox="1"/>
          <p:nvPr/>
        </p:nvSpPr>
        <p:spPr>
          <a:xfrm>
            <a:off x="1647865" y="3353913"/>
            <a:ext cx="9128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400" dirty="0" smtClean="0">
                <a:cs typeface="Arial" panose="020B0604020202020204" pitchFamily="34" charset="0"/>
              </a:rPr>
              <a:t>Курсовая работа по дисциплинам «Базы данных» и «Высокоуровневые методы программирования»</a:t>
            </a:r>
            <a:endParaRPr lang="ko-KR" alt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7503" y="583323"/>
            <a:ext cx="3741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>
                <a:solidFill>
                  <a:srgbClr val="2FDD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  <a:endParaRPr lang="ru-RU" sz="4400" b="1" dirty="0">
              <a:solidFill>
                <a:srgbClr val="2FDD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09132" y="1863404"/>
            <a:ext cx="101769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Разработаны </a:t>
            </a:r>
            <a:r>
              <a:rPr lang="ru-RU" sz="2400" dirty="0"/>
              <a:t>база данных и прикладная </a:t>
            </a:r>
            <a:r>
              <a:rPr lang="ru-RU" sz="2400" dirty="0" smtClean="0"/>
              <a:t>программа, </a:t>
            </a:r>
          </a:p>
          <a:p>
            <a:r>
              <a:rPr lang="ru-RU" sz="2400" dirty="0" smtClean="0"/>
              <a:t>служащие </a:t>
            </a:r>
            <a:r>
              <a:rPr lang="ru-RU" sz="2400" dirty="0"/>
              <a:t>информационной системой, </a:t>
            </a:r>
            <a:r>
              <a:rPr lang="ru-RU" sz="2400" dirty="0" smtClean="0"/>
              <a:t>решающей задачи </a:t>
            </a:r>
          </a:p>
          <a:p>
            <a:r>
              <a:rPr lang="ru-RU" sz="2400" dirty="0" smtClean="0"/>
              <a:t>выбора </a:t>
            </a:r>
            <a:r>
              <a:rPr lang="ru-RU" sz="2400" dirty="0"/>
              <a:t>определенной страны и города в зависимости от </a:t>
            </a:r>
            <a:endParaRPr lang="ru-RU" sz="2400" dirty="0" smtClean="0"/>
          </a:p>
          <a:p>
            <a:r>
              <a:rPr lang="ru-RU" sz="2400" dirty="0" smtClean="0"/>
              <a:t>предпочтений </a:t>
            </a:r>
            <a:r>
              <a:rPr lang="ru-RU" sz="2400" dirty="0"/>
              <a:t>пользователя.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109132" y="3528205"/>
            <a:ext cx="10608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Разработанная ИС позволяет решать все задачи, </a:t>
            </a:r>
            <a:endParaRPr lang="ru-RU" sz="2400" dirty="0" smtClean="0"/>
          </a:p>
          <a:p>
            <a:r>
              <a:rPr lang="ru-RU" sz="2400" dirty="0" smtClean="0"/>
              <a:t>сформулированные </a:t>
            </a:r>
            <a:r>
              <a:rPr lang="ru-RU" sz="2400" dirty="0"/>
              <a:t>в целях курсовой работы.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9132" y="4572000"/>
            <a:ext cx="898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Перспективы развития – создание аналогичного сайта.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650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0470" y="547122"/>
            <a:ext cx="3047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>
                <a:solidFill>
                  <a:srgbClr val="2FDD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Введение</a:t>
            </a:r>
            <a:endParaRPr lang="ru-RU" sz="4400" b="1" dirty="0">
              <a:solidFill>
                <a:srgbClr val="2FDD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5531" y="3484997"/>
            <a:ext cx="10860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Цель работы: </a:t>
            </a:r>
            <a:r>
              <a:rPr lang="ru-RU" sz="2400" dirty="0"/>
              <a:t>создание </a:t>
            </a:r>
            <a:r>
              <a:rPr lang="ru-RU" sz="2400" dirty="0" smtClean="0"/>
              <a:t>программы, </a:t>
            </a:r>
            <a:r>
              <a:rPr lang="ru-RU" sz="2400" dirty="0"/>
              <a:t>с помощью </a:t>
            </a:r>
            <a:r>
              <a:rPr lang="ru-RU" sz="2400" dirty="0" smtClean="0"/>
              <a:t>которой </a:t>
            </a:r>
            <a:endParaRPr lang="en-US" sz="2400" dirty="0" smtClean="0"/>
          </a:p>
          <a:p>
            <a:r>
              <a:rPr lang="ru-RU" sz="2400" dirty="0" smtClean="0"/>
              <a:t>пользователь </a:t>
            </a:r>
            <a:r>
              <a:rPr lang="ru-RU" sz="2400" dirty="0"/>
              <a:t>может выбрать город и страну для посещения на </a:t>
            </a:r>
            <a:endParaRPr lang="en-US" sz="2400" dirty="0" smtClean="0"/>
          </a:p>
          <a:p>
            <a:r>
              <a:rPr lang="ru-RU" sz="2400" dirty="0" smtClean="0"/>
              <a:t>основе </a:t>
            </a:r>
            <a:r>
              <a:rPr lang="ru-RU" sz="2400" dirty="0"/>
              <a:t>своих предпочтений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75531" y="2100698"/>
            <a:ext cx="10377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 качестве объекта курсовой работы выступает бизнес-процесс </a:t>
            </a:r>
            <a:r>
              <a:rPr lang="ru-RU" sz="2400" b="1" dirty="0"/>
              <a:t>«выбор места отдыха»</a:t>
            </a:r>
            <a:r>
              <a:rPr lang="ru-RU" sz="2400" dirty="0"/>
              <a:t>. </a:t>
            </a:r>
            <a:endParaRPr lang="ru-RU" sz="2400" dirty="0" smtClean="0"/>
          </a:p>
          <a:p>
            <a:r>
              <a:rPr lang="ru-RU" sz="2400" dirty="0" smtClean="0"/>
              <a:t>Предмет </a:t>
            </a:r>
            <a:r>
              <a:rPr lang="ru-RU" sz="2400" dirty="0"/>
              <a:t>исследования – автоматизация бизнес-процесса.</a:t>
            </a:r>
          </a:p>
        </p:txBody>
      </p:sp>
    </p:spTree>
    <p:extLst>
      <p:ext uri="{BB962C8B-B14F-4D97-AF65-F5344CB8AC3E}">
        <p14:creationId xmlns:p14="http://schemas.microsoft.com/office/powerpoint/2010/main" val="3218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73667" y="1464733"/>
            <a:ext cx="1016846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Для достижения цели были выполнены следующие </a:t>
            </a:r>
            <a:endParaRPr lang="ru-RU" sz="2800" dirty="0" smtClean="0"/>
          </a:p>
          <a:p>
            <a:r>
              <a:rPr lang="ru-RU" sz="2800" dirty="0" smtClean="0"/>
              <a:t>задачи</a:t>
            </a:r>
            <a:r>
              <a:rPr lang="ru-RU" sz="2800" dirty="0"/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/>
              <a:t>анализ предметной области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/>
              <a:t>моделирование предметной области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/>
              <a:t>проектирование базы данных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/>
              <a:t>создание БД в среде </a:t>
            </a:r>
            <a:r>
              <a:rPr lang="en-US" sz="2800" dirty="0"/>
              <a:t>Access</a:t>
            </a:r>
            <a:endParaRPr lang="ru-RU" sz="2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/>
              <a:t>создание приложения с </a:t>
            </a:r>
            <a:r>
              <a:rPr lang="en-US" sz="2800" dirty="0"/>
              <a:t>GUI</a:t>
            </a:r>
            <a:r>
              <a:rPr lang="ru-RU" sz="2800" dirty="0"/>
              <a:t> в среде </a:t>
            </a:r>
            <a:r>
              <a:rPr lang="en-US" sz="2800" dirty="0"/>
              <a:t>Delphi</a:t>
            </a:r>
            <a:endParaRPr lang="ru-RU" sz="2800" dirty="0"/>
          </a:p>
          <a:p>
            <a:endParaRPr lang="ru-RU" sz="2800" dirty="0"/>
          </a:p>
          <a:p>
            <a:r>
              <a:rPr lang="ru-RU" sz="2800" dirty="0"/>
              <a:t>Аналогичные информационные системы не найдены.</a:t>
            </a:r>
          </a:p>
        </p:txBody>
      </p:sp>
    </p:spTree>
    <p:extLst>
      <p:ext uri="{BB962C8B-B14F-4D97-AF65-F5344CB8AC3E}">
        <p14:creationId xmlns:p14="http://schemas.microsoft.com/office/powerpoint/2010/main" val="108078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8896" y="599089"/>
            <a:ext cx="9767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>
                <a:solidFill>
                  <a:srgbClr val="2FDD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Планируемая функциональность</a:t>
            </a:r>
            <a:endParaRPr lang="ru-RU" sz="4400" b="1" dirty="0">
              <a:solidFill>
                <a:srgbClr val="2FDD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22537" y="1451285"/>
            <a:ext cx="6875462" cy="47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9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0523" y="599089"/>
            <a:ext cx="10289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2FDD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и особенности базы данных</a:t>
            </a:r>
            <a:endParaRPr lang="ru-RU" sz="4000" b="1" dirty="0">
              <a:solidFill>
                <a:srgbClr val="2FDD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Концептуальная модел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23" y="1489229"/>
            <a:ext cx="10153278" cy="360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44737" y="5278998"/>
            <a:ext cx="4081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Концептуальная модель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4602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Физическая модел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12" y="772510"/>
            <a:ext cx="10771752" cy="373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66083" y="4790267"/>
            <a:ext cx="346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Физическая модель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4125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3856" y="631577"/>
            <a:ext cx="4174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2FDD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Главная форма</a:t>
            </a:r>
            <a:endParaRPr lang="ru-RU" sz="4000" b="1" dirty="0">
              <a:solidFill>
                <a:srgbClr val="2FDD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1333" y="2904066"/>
            <a:ext cx="520527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выборка городов и стран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ф</a:t>
            </a:r>
            <a:r>
              <a:rPr lang="ru-RU" sz="2800" dirty="0" smtClean="0"/>
              <a:t>ото города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</a:t>
            </a:r>
            <a:r>
              <a:rPr lang="ru-RU" sz="2800" dirty="0" smtClean="0"/>
              <a:t>писание города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048" y="631577"/>
            <a:ext cx="4731707" cy="564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5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6257" y="580778"/>
            <a:ext cx="3692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FDD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- </a:t>
            </a:r>
            <a:r>
              <a:rPr lang="ru-RU" sz="4000" b="1" dirty="0" smtClean="0">
                <a:solidFill>
                  <a:srgbClr val="2FDD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запрос</a:t>
            </a:r>
            <a:endParaRPr lang="ru-RU" sz="4000" b="1" dirty="0">
              <a:solidFill>
                <a:srgbClr val="2FDD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20829" y="1381797"/>
            <a:ext cx="1062610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«SELECT distinct </a:t>
            </a:r>
            <a:r>
              <a:rPr lang="ru-RU" sz="2200" dirty="0" err="1"/>
              <a:t>Город.Название_города</a:t>
            </a:r>
            <a:r>
              <a:rPr lang="ru-RU" sz="2200" dirty="0"/>
              <a:t>, </a:t>
            </a:r>
            <a:r>
              <a:rPr lang="ru-RU" sz="2200" dirty="0" err="1" smtClean="0"/>
              <a:t>Страна.Название</a:t>
            </a:r>
            <a:r>
              <a:rPr lang="ru-RU" sz="2200" dirty="0" smtClean="0"/>
              <a:t> </a:t>
            </a:r>
            <a:r>
              <a:rPr lang="en-US" sz="2200" dirty="0" smtClean="0"/>
              <a:t>FROM </a:t>
            </a:r>
            <a:r>
              <a:rPr lang="en-US" sz="2200" dirty="0"/>
              <a:t>(((</a:t>
            </a:r>
            <a:r>
              <a:rPr lang="ru-RU" sz="2200" dirty="0" err="1"/>
              <a:t>Часть_света</a:t>
            </a:r>
            <a:r>
              <a:rPr lang="ru-RU" sz="2200" dirty="0"/>
              <a:t> </a:t>
            </a:r>
            <a:r>
              <a:rPr lang="en-US" sz="2200" dirty="0"/>
              <a:t>INNER JOIN ((</a:t>
            </a:r>
            <a:r>
              <a:rPr lang="ru-RU" sz="2200" dirty="0"/>
              <a:t>Климат </a:t>
            </a:r>
            <a:r>
              <a:rPr lang="en-US" sz="2200" dirty="0"/>
              <a:t>INNER JOIN </a:t>
            </a:r>
            <a:r>
              <a:rPr lang="ru-RU" sz="2200" dirty="0"/>
              <a:t>Страна </a:t>
            </a:r>
            <a:r>
              <a:rPr lang="en-US" sz="2200" dirty="0"/>
              <a:t>ON </a:t>
            </a:r>
            <a:r>
              <a:rPr lang="ru-RU" sz="2200" dirty="0"/>
              <a:t>Климат.[</a:t>
            </a:r>
            <a:r>
              <a:rPr lang="en-US" sz="2200" dirty="0" err="1"/>
              <a:t>idClimate</a:t>
            </a:r>
            <a:r>
              <a:rPr lang="en-US" sz="2200" dirty="0"/>
              <a:t>] = </a:t>
            </a:r>
            <a:r>
              <a:rPr lang="ru-RU" sz="2200" dirty="0"/>
              <a:t>Страна.[Климат]) </a:t>
            </a:r>
            <a:r>
              <a:rPr lang="en-US" sz="2200" dirty="0"/>
              <a:t>INNER JOIN (</a:t>
            </a:r>
            <a:r>
              <a:rPr lang="ru-RU" sz="2200" dirty="0" err="1"/>
              <a:t>Направленность_отдыха</a:t>
            </a:r>
            <a:r>
              <a:rPr lang="ru-RU" sz="2200" dirty="0"/>
              <a:t> </a:t>
            </a:r>
            <a:r>
              <a:rPr lang="en-US" sz="2200" dirty="0"/>
              <a:t>INNER JOIN </a:t>
            </a:r>
            <a:r>
              <a:rPr lang="ru-RU" sz="2200" dirty="0" err="1"/>
              <a:t>Страна_направленность</a:t>
            </a:r>
            <a:r>
              <a:rPr lang="ru-RU" sz="2200" dirty="0"/>
              <a:t> </a:t>
            </a:r>
            <a:r>
              <a:rPr lang="en-US" sz="2200" dirty="0"/>
              <a:t>ON </a:t>
            </a:r>
            <a:r>
              <a:rPr lang="ru-RU" sz="2200" dirty="0" err="1"/>
              <a:t>Направленность_отдыха</a:t>
            </a:r>
            <a:r>
              <a:rPr lang="ru-RU" sz="2200" dirty="0"/>
              <a:t>.[</a:t>
            </a:r>
            <a:r>
              <a:rPr lang="en-US" sz="2200" dirty="0" err="1"/>
              <a:t>idN</a:t>
            </a:r>
            <a:r>
              <a:rPr lang="en-US" sz="2200" dirty="0"/>
              <a:t>] = </a:t>
            </a:r>
            <a:r>
              <a:rPr lang="ru-RU" sz="2200" dirty="0" err="1"/>
              <a:t>Страна_направленность</a:t>
            </a:r>
            <a:r>
              <a:rPr lang="ru-RU" sz="2200" dirty="0"/>
              <a:t>.[</a:t>
            </a:r>
            <a:r>
              <a:rPr lang="en-US" sz="2200" dirty="0" err="1"/>
              <a:t>idN</a:t>
            </a:r>
            <a:r>
              <a:rPr lang="en-US" sz="2200" dirty="0"/>
              <a:t>]) ON </a:t>
            </a:r>
            <a:r>
              <a:rPr lang="ru-RU" sz="2200" dirty="0"/>
              <a:t>Страна.[</a:t>
            </a:r>
            <a:r>
              <a:rPr lang="en-US" sz="2200" dirty="0" err="1"/>
              <a:t>idCountry</a:t>
            </a:r>
            <a:r>
              <a:rPr lang="en-US" sz="2200" dirty="0"/>
              <a:t>] = </a:t>
            </a:r>
            <a:r>
              <a:rPr lang="ru-RU" sz="2200" dirty="0" err="1"/>
              <a:t>Страна_направленность</a:t>
            </a:r>
            <a:r>
              <a:rPr lang="ru-RU" sz="2200" dirty="0"/>
              <a:t>.[</a:t>
            </a:r>
            <a:r>
              <a:rPr lang="en-US" sz="2200" dirty="0" err="1"/>
              <a:t>idCountry</a:t>
            </a:r>
            <a:r>
              <a:rPr lang="en-US" sz="2200" dirty="0"/>
              <a:t>]) ON </a:t>
            </a:r>
            <a:r>
              <a:rPr lang="ru-RU" sz="2200" dirty="0" err="1"/>
              <a:t>Часть_света</a:t>
            </a:r>
            <a:r>
              <a:rPr lang="ru-RU" sz="2200" dirty="0"/>
              <a:t>.[</a:t>
            </a:r>
            <a:r>
              <a:rPr lang="en-US" sz="2200" dirty="0" err="1"/>
              <a:t>idPlace</a:t>
            </a:r>
            <a:r>
              <a:rPr lang="en-US" sz="2200" dirty="0"/>
              <a:t>] = </a:t>
            </a:r>
            <a:r>
              <a:rPr lang="ru-RU" sz="2200" dirty="0"/>
              <a:t>Страна.[</a:t>
            </a:r>
            <a:r>
              <a:rPr lang="ru-RU" sz="2200" dirty="0" err="1"/>
              <a:t>Часть_света</a:t>
            </a:r>
            <a:r>
              <a:rPr lang="ru-RU" sz="2200" dirty="0"/>
              <a:t>]) </a:t>
            </a:r>
            <a:r>
              <a:rPr lang="en-US" sz="2200" dirty="0"/>
              <a:t>INNER JOIN (</a:t>
            </a:r>
            <a:r>
              <a:rPr lang="ru-RU" sz="2200" dirty="0"/>
              <a:t>Сезоны </a:t>
            </a:r>
            <a:r>
              <a:rPr lang="en-US" sz="2200" dirty="0"/>
              <a:t>INNER JOIN </a:t>
            </a:r>
            <a:r>
              <a:rPr lang="ru-RU" sz="2200" dirty="0" err="1"/>
              <a:t>Рек_сезон</a:t>
            </a:r>
            <a:r>
              <a:rPr lang="ru-RU" sz="2200" dirty="0"/>
              <a:t> </a:t>
            </a:r>
            <a:r>
              <a:rPr lang="en-US" sz="2200" dirty="0"/>
              <a:t>ON </a:t>
            </a:r>
            <a:r>
              <a:rPr lang="ru-RU" sz="2200" dirty="0"/>
              <a:t>Сезоны.[</a:t>
            </a:r>
            <a:r>
              <a:rPr lang="en-US" sz="2200" dirty="0" err="1"/>
              <a:t>idSeason</a:t>
            </a:r>
            <a:r>
              <a:rPr lang="en-US" sz="2200" dirty="0"/>
              <a:t>] = </a:t>
            </a:r>
            <a:r>
              <a:rPr lang="ru-RU" sz="2200" dirty="0" err="1"/>
              <a:t>Рек_сезон</a:t>
            </a:r>
            <a:r>
              <a:rPr lang="ru-RU" sz="2200" dirty="0"/>
              <a:t>.[</a:t>
            </a:r>
            <a:r>
              <a:rPr lang="en-US" sz="2200" dirty="0" err="1"/>
              <a:t>idSeason</a:t>
            </a:r>
            <a:r>
              <a:rPr lang="en-US" sz="2200" dirty="0"/>
              <a:t>]) ON </a:t>
            </a:r>
            <a:r>
              <a:rPr lang="ru-RU" sz="2200" dirty="0"/>
              <a:t>Страна.[</a:t>
            </a:r>
            <a:r>
              <a:rPr lang="en-US" sz="2200" dirty="0" err="1"/>
              <a:t>idCountry</a:t>
            </a:r>
            <a:r>
              <a:rPr lang="en-US" sz="2200" dirty="0"/>
              <a:t>] = </a:t>
            </a:r>
            <a:r>
              <a:rPr lang="ru-RU" sz="2200" dirty="0" err="1"/>
              <a:t>Рек_сезон</a:t>
            </a:r>
            <a:r>
              <a:rPr lang="ru-RU" sz="2200" dirty="0"/>
              <a:t>.[</a:t>
            </a:r>
            <a:r>
              <a:rPr lang="en-US" sz="2200" dirty="0" err="1"/>
              <a:t>idCountry</a:t>
            </a:r>
            <a:r>
              <a:rPr lang="en-US" sz="2200" dirty="0"/>
              <a:t>]) INNER JOIN (</a:t>
            </a:r>
            <a:r>
              <a:rPr lang="ru-RU" sz="2200" dirty="0" err="1"/>
              <a:t>Размеры_городов</a:t>
            </a:r>
            <a:r>
              <a:rPr lang="ru-RU" sz="2200" dirty="0"/>
              <a:t> </a:t>
            </a:r>
            <a:r>
              <a:rPr lang="en-US" sz="2200" dirty="0"/>
              <a:t>INNER JOIN </a:t>
            </a:r>
            <a:r>
              <a:rPr lang="ru-RU" sz="2200" dirty="0"/>
              <a:t>Город </a:t>
            </a:r>
            <a:r>
              <a:rPr lang="en-US" sz="2200" dirty="0"/>
              <a:t>ON </a:t>
            </a:r>
            <a:r>
              <a:rPr lang="ru-RU" sz="2200" dirty="0" err="1"/>
              <a:t>Размеры_городов</a:t>
            </a:r>
            <a:r>
              <a:rPr lang="ru-RU" sz="2200" dirty="0"/>
              <a:t>.[</a:t>
            </a:r>
            <a:r>
              <a:rPr lang="en-US" sz="2200" dirty="0" err="1"/>
              <a:t>idSize</a:t>
            </a:r>
            <a:r>
              <a:rPr lang="en-US" sz="2200" dirty="0"/>
              <a:t>] = </a:t>
            </a:r>
            <a:r>
              <a:rPr lang="ru-RU" sz="2200" dirty="0"/>
              <a:t>Город.[Размер города]) </a:t>
            </a:r>
            <a:r>
              <a:rPr lang="en-US" sz="2200" dirty="0"/>
              <a:t>ON </a:t>
            </a:r>
            <a:r>
              <a:rPr lang="ru-RU" sz="2200" dirty="0"/>
              <a:t>Страна.[</a:t>
            </a:r>
            <a:r>
              <a:rPr lang="en-US" sz="2200" dirty="0" err="1"/>
              <a:t>idCountry</a:t>
            </a:r>
            <a:r>
              <a:rPr lang="en-US" sz="2200" dirty="0"/>
              <a:t>] =</a:t>
            </a:r>
            <a:r>
              <a:rPr lang="ru-RU" sz="2200" dirty="0"/>
              <a:t>Город.[Страна]) </a:t>
            </a:r>
            <a:r>
              <a:rPr lang="en-US" sz="2200" dirty="0"/>
              <a:t>INNER JOIN (</a:t>
            </a:r>
            <a:r>
              <a:rPr lang="ru-RU" sz="2200" dirty="0"/>
              <a:t>Инфраструктура </a:t>
            </a:r>
            <a:r>
              <a:rPr lang="en-US" sz="2200" dirty="0"/>
              <a:t>INNER JOIN </a:t>
            </a:r>
            <a:r>
              <a:rPr lang="ru-RU" sz="2200" dirty="0" err="1"/>
              <a:t>Инфраструктура_город</a:t>
            </a:r>
            <a:r>
              <a:rPr lang="ru-RU" sz="2200" dirty="0"/>
              <a:t> </a:t>
            </a:r>
            <a:r>
              <a:rPr lang="en-US" sz="2200" dirty="0"/>
              <a:t>ON </a:t>
            </a:r>
            <a:r>
              <a:rPr lang="ru-RU" sz="2200" dirty="0"/>
              <a:t>Инфраструктура.[</a:t>
            </a:r>
            <a:r>
              <a:rPr lang="en-US" sz="2200" dirty="0" err="1"/>
              <a:t>idR</a:t>
            </a:r>
            <a:r>
              <a:rPr lang="en-US" sz="2200" dirty="0"/>
              <a:t>] = </a:t>
            </a:r>
            <a:r>
              <a:rPr lang="ru-RU" sz="2200" dirty="0" err="1"/>
              <a:t>Инфраструктура_город</a:t>
            </a:r>
            <a:r>
              <a:rPr lang="ru-RU" sz="2200" dirty="0"/>
              <a:t>.[</a:t>
            </a:r>
            <a:r>
              <a:rPr lang="en-US" sz="2200" dirty="0" err="1"/>
              <a:t>idR</a:t>
            </a:r>
            <a:r>
              <a:rPr lang="en-US" sz="2200" dirty="0"/>
              <a:t>]) ON </a:t>
            </a:r>
            <a:r>
              <a:rPr lang="ru-RU" sz="2200" dirty="0"/>
              <a:t>Город.[</a:t>
            </a:r>
            <a:r>
              <a:rPr lang="en-US" sz="2200" dirty="0" err="1"/>
              <a:t>idCity</a:t>
            </a:r>
            <a:r>
              <a:rPr lang="en-US" sz="2200" dirty="0"/>
              <a:t>] = </a:t>
            </a:r>
            <a:r>
              <a:rPr lang="ru-RU" sz="2200" dirty="0" err="1"/>
              <a:t>Инфраструктура_город</a:t>
            </a:r>
            <a:r>
              <a:rPr lang="ru-RU" sz="2200" dirty="0"/>
              <a:t>.[</a:t>
            </a:r>
            <a:r>
              <a:rPr lang="en-US" sz="2200" dirty="0" err="1"/>
              <a:t>idCity</a:t>
            </a:r>
            <a:r>
              <a:rPr lang="en-US" sz="2200" dirty="0" smtClean="0"/>
              <a:t>]»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41169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5" y="643466"/>
            <a:ext cx="3279202" cy="5636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2189" y="643466"/>
            <a:ext cx="5389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2FDD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Добавление города</a:t>
            </a:r>
            <a:endParaRPr lang="ru-RU" sz="4000" b="1" dirty="0">
              <a:solidFill>
                <a:srgbClr val="2FDD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2189" y="2302932"/>
            <a:ext cx="35573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н</a:t>
            </a:r>
            <a:r>
              <a:rPr lang="ru-RU" sz="2800" dirty="0" smtClean="0"/>
              <a:t>азвание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страна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размер города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инфраструктура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</a:t>
            </a:r>
            <a:r>
              <a:rPr lang="ru-RU" sz="2800" dirty="0" smtClean="0"/>
              <a:t>писание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ф</a:t>
            </a:r>
            <a:r>
              <a:rPr lang="ru-RU" sz="2800" dirty="0" smtClean="0"/>
              <a:t>ото</a:t>
            </a:r>
          </a:p>
        </p:txBody>
      </p:sp>
    </p:spTree>
    <p:extLst>
      <p:ext uri="{BB962C8B-B14F-4D97-AF65-F5344CB8AC3E}">
        <p14:creationId xmlns:p14="http://schemas.microsoft.com/office/powerpoint/2010/main" val="18159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07AFF"/>
        </a:solidFill>
        <a:ln>
          <a:noFill/>
        </a:ln>
      </a:spPr>
      <a:bodyPr rtlCol="0" anchor="ctr"/>
      <a:lstStyle>
        <a:defPPr algn="ctr">
          <a:defRPr sz="24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338</Words>
  <Application>Microsoft Office PowerPoint</Application>
  <PresentationFormat>Широкоэкранный</PresentationFormat>
  <Paragraphs>44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 Unicode MS</vt:lpstr>
      <vt:lpstr>Montserrat Black</vt:lpstr>
      <vt:lpstr>Montserrat Light</vt:lpstr>
      <vt:lpstr>Arial</vt:lpstr>
      <vt:lpstr>맑은 고딕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Игорь</cp:lastModifiedBy>
  <cp:revision>271</cp:revision>
  <dcterms:created xsi:type="dcterms:W3CDTF">2019-04-06T05:20:47Z</dcterms:created>
  <dcterms:modified xsi:type="dcterms:W3CDTF">2021-06-06T10:52:53Z</dcterms:modified>
</cp:coreProperties>
</file>